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8882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24" d="100"/>
          <a:sy n="124" d="100"/>
        </p:scale>
        <p:origin x="-1512" y="-112"/>
      </p:cViewPr>
      <p:guideLst>
        <p:guide orient="horz" pos="21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2080895" y="2218055"/>
            <a:ext cx="7834630" cy="23069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3600" b="1">
                <a:solidFill>
                  <a:srgbClr val="CC0000"/>
                </a:solidFill>
                <a:latin typeface="微软雅黑" panose="020B0503020204020204" charset="-122"/>
              </a:defRPr>
            </a:pPr>
            <a:r>
              <a:rPr sz="6000">
                <a:gradFill>
                  <a:gsLst>
                    <a:gs pos="25000">
                      <a:srgbClr val="FF6952"/>
                    </a:gs>
                    <a:gs pos="75000">
                      <a:srgbClr val="FFD2AC"/>
                    </a:gs>
                    <a:gs pos="0">
                      <a:srgbClr val="FF3E35"/>
                    </a:gs>
                    <a:gs pos="100000">
                      <a:srgbClr val="FFE3BE"/>
                    </a:gs>
                  </a:gsLst>
                  <a:lin ang="18900000" scaled="1"/>
                </a:gra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赛德奥 </a:t>
            </a:r>
            <a:r>
              <a:rPr sz="6600">
                <a:gradFill>
                  <a:gsLst>
                    <a:gs pos="25000">
                      <a:srgbClr val="FF6952"/>
                    </a:gs>
                    <a:gs pos="75000">
                      <a:srgbClr val="FFD2AC"/>
                    </a:gs>
                    <a:gs pos="0">
                      <a:srgbClr val="FF3E35"/>
                    </a:gs>
                    <a:gs pos="100000">
                      <a:srgbClr val="FFE3BE"/>
                    </a:gs>
                  </a:gsLst>
                  <a:lin ang="18900000" scaled="1"/>
                </a:gra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SDA BIO</a:t>
            </a:r>
            <a:r>
              <a:rPr sz="6000">
                <a:gradFill>
                  <a:gsLst>
                    <a:gs pos="25000">
                      <a:srgbClr val="FF6952"/>
                    </a:gs>
                    <a:gs pos="75000">
                      <a:srgbClr val="FFD2AC"/>
                    </a:gs>
                    <a:gs pos="0">
                      <a:srgbClr val="FF3E35"/>
                    </a:gs>
                    <a:gs pos="100000">
                      <a:srgbClr val="FFE3BE"/>
                    </a:gs>
                  </a:gsLst>
                  <a:lin ang="18900000" scaled="1"/>
                </a:gra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sz="6000">
              <a:gradFill>
                <a:gsLst>
                  <a:gs pos="25000">
                    <a:srgbClr val="FF6952"/>
                  </a:gs>
                  <a:gs pos="75000">
                    <a:srgbClr val="FFD2AC"/>
                  </a:gs>
                  <a:gs pos="0">
                    <a:srgbClr val="FF3E35"/>
                  </a:gs>
                  <a:gs pos="100000">
                    <a:srgbClr val="FFE3BE"/>
                  </a:gs>
                </a:gsLst>
                <a:lin ang="18900000" scaled="1"/>
              </a:gra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ctr">
              <a:defRPr sz="3600" b="1">
                <a:solidFill>
                  <a:srgbClr val="CC0000"/>
                </a:solidFill>
                <a:latin typeface="微软雅黑" panose="020B0503020204020204" charset="-122"/>
              </a:defRPr>
            </a:pPr>
            <a:r>
              <a:rPr sz="6000">
                <a:gradFill>
                  <a:gsLst>
                    <a:gs pos="25000">
                      <a:srgbClr val="FF6952"/>
                    </a:gs>
                    <a:gs pos="75000">
                      <a:srgbClr val="FFD2AC"/>
                    </a:gs>
                    <a:gs pos="0">
                      <a:srgbClr val="FF3E35"/>
                    </a:gs>
                    <a:gs pos="100000">
                      <a:srgbClr val="FFE3BE"/>
                    </a:gs>
                  </a:gsLst>
                  <a:lin ang="18900000" scaled="1"/>
                </a:gra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兽用疫苗佐剂选择指南</a:t>
            </a:r>
            <a:endParaRPr sz="6000">
              <a:gradFill>
                <a:gsLst>
                  <a:gs pos="25000">
                    <a:srgbClr val="FF6952"/>
                  </a:gs>
                  <a:gs pos="75000">
                    <a:srgbClr val="FFD2AC"/>
                  </a:gs>
                  <a:gs pos="0">
                    <a:srgbClr val="FF3E35"/>
                  </a:gs>
                  <a:gs pos="100000">
                    <a:srgbClr val="FFE3BE"/>
                  </a:gs>
                </a:gsLst>
                <a:lin ang="18900000" scaled="1"/>
              </a:gra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106295" y="168910"/>
            <a:ext cx="7282815" cy="10452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3600" b="1">
                <a:solidFill>
                  <a:srgbClr val="CC0000"/>
                </a:solidFill>
                <a:latin typeface="微软雅黑" panose="020B0503020204020204" charset="-122"/>
              </a:defRPr>
            </a:pPr>
            <a:r>
              <a:rPr sz="4400"/>
              <a:t>第一步：根据免疫学目标</a:t>
            </a:r>
            <a:endParaRPr sz="4400"/>
          </a:p>
        </p:txBody>
      </p:sp>
      <p:sp>
        <p:nvSpPr>
          <p:cNvPr id="3" name="TextBox 2"/>
          <p:cNvSpPr txBox="1"/>
          <p:nvPr/>
        </p:nvSpPr>
        <p:spPr>
          <a:xfrm>
            <a:off x="1371600" y="1828800"/>
            <a:ext cx="7329170" cy="860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320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• 高滴度中和抗体 → 胶乳、O/W、微乳</a:t>
            </a:r>
            <a:endParaRPr sz="3200">
              <a:solidFill>
                <a:schemeClr val="accent4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560320"/>
            <a:ext cx="7139305" cy="860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3200">
                <a:highlight>
                  <a:srgbClr val="FFFF00"/>
                </a:highlight>
              </a:rPr>
              <a:t>• 强细胞免疫 → 微乳 ± 皂苷、W/O/W</a:t>
            </a:r>
            <a:endParaRPr sz="3200">
              <a:highlight>
                <a:srgbClr val="FFFF00"/>
              </a:highligh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291839"/>
            <a:ext cx="5582920" cy="860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3200">
                <a:highlight>
                  <a:srgbClr val="FFFF00"/>
                </a:highlight>
              </a:rPr>
              <a:t>• 长效缓释 → W/O、W/O/W</a:t>
            </a:r>
            <a:endParaRPr sz="3200">
              <a:highlight>
                <a:srgbClr val="FFFF00"/>
              </a:highligh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4023359"/>
            <a:ext cx="6109970" cy="860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3200">
                <a:highlight>
                  <a:srgbClr val="FFFF00"/>
                </a:highlight>
              </a:rPr>
              <a:t>• 多联通用 → 胶乳、O/W、微乳</a:t>
            </a:r>
            <a:endParaRPr sz="3200">
              <a:highlight>
                <a:srgbClr val="FFFF00"/>
              </a:highligh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4754879"/>
            <a:ext cx="5703570" cy="860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3200">
                <a:highlight>
                  <a:srgbClr val="FFFF00"/>
                </a:highlight>
              </a:rPr>
              <a:t>• 热稳定 → 胶乳、微乳、O/W</a:t>
            </a:r>
            <a:endParaRPr sz="3200">
              <a:highlight>
                <a:srgbClr val="FFFF00"/>
              </a:highligh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6400800"/>
            <a:ext cx="45720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000">
                <a:latin typeface="微软雅黑" panose="020B0503020204020204" charset="-122"/>
              </a:defRPr>
            </a:pPr>
            <a:r>
              <a:t>© 2025 SDA BIO 版权所有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55395" y="294640"/>
            <a:ext cx="9351645" cy="9836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3600" b="1">
                <a:solidFill>
                  <a:srgbClr val="CC0000"/>
                </a:solidFill>
                <a:latin typeface="微软雅黑" panose="020B0503020204020204" charset="-122"/>
              </a:defRPr>
            </a:pPr>
            <a:r>
              <a:rPr sz="4000">
                <a:solidFill>
                  <a:schemeClr val="bg1"/>
                </a:solidFill>
              </a:rPr>
              <a:t>第二步与第三步：动物种类 &amp; 抗原类型</a:t>
            </a:r>
            <a:endParaRPr sz="40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449070"/>
            <a:ext cx="5996305" cy="10147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2800">
              <a:solidFill>
                <a:schemeClr val="bg1"/>
              </a:solidFill>
            </a:endParaRPr>
          </a:p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3200">
                <a:solidFill>
                  <a:schemeClr val="bg1"/>
                </a:solidFill>
                <a:highlight>
                  <a:srgbClr val="0000FF"/>
                </a:highlight>
              </a:rPr>
              <a:t>• 家禽/反刍 → W/O 或 W/O/W</a:t>
            </a:r>
            <a:endParaRPr sz="320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277110"/>
            <a:ext cx="3735705" cy="860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>
              <a:highlight>
                <a:srgbClr val="0000FF"/>
              </a:highlight>
            </a:endParaRPr>
          </a:p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>
                <a:solidFill>
                  <a:schemeClr val="bg1"/>
                </a:solidFill>
                <a:highlight>
                  <a:srgbClr val="0000FF"/>
                </a:highlight>
              </a:rPr>
              <a:t>•</a:t>
            </a:r>
            <a:r>
              <a:rPr sz="3200">
                <a:solidFill>
                  <a:schemeClr val="bg1"/>
                </a:solidFill>
                <a:highlight>
                  <a:srgbClr val="0000FF"/>
                </a:highlight>
              </a:rPr>
              <a:t> 猪 → O/W 或微乳</a:t>
            </a:r>
            <a:endParaRPr sz="320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008629"/>
            <a:ext cx="7652385" cy="860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>
              <a:highlight>
                <a:srgbClr val="0000FF"/>
              </a:highlight>
            </a:endParaRPr>
          </a:p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3200">
                <a:solidFill>
                  <a:schemeClr val="bg1"/>
                </a:solidFill>
                <a:highlight>
                  <a:srgbClr val="0000FF"/>
                </a:highlight>
              </a:rPr>
              <a:t>• 宠物 → 微乳或温和 O/W</a:t>
            </a:r>
            <a:r>
              <a:rPr lang="zh-CN" sz="3200">
                <a:solidFill>
                  <a:schemeClr val="bg1"/>
                </a:solidFill>
                <a:highlight>
                  <a:srgbClr val="0000FF"/>
                </a:highlight>
              </a:rPr>
              <a:t>（</a:t>
            </a:r>
            <a:r>
              <a:rPr lang="en-US" altLang="zh-CN" sz="3200">
                <a:solidFill>
                  <a:schemeClr val="bg1"/>
                </a:solidFill>
                <a:highlight>
                  <a:srgbClr val="0000FF"/>
                </a:highlight>
              </a:rPr>
              <a:t>&lt;100</a:t>
            </a:r>
            <a:r>
              <a:rPr lang="zh-CN" altLang="en-US" sz="3200">
                <a:solidFill>
                  <a:schemeClr val="bg1"/>
                </a:solidFill>
                <a:highlight>
                  <a:srgbClr val="0000FF"/>
                </a:highlight>
              </a:rPr>
              <a:t>纳米）</a:t>
            </a:r>
            <a:endParaRPr lang="zh-CN" altLang="en-US" sz="320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740149"/>
            <a:ext cx="5996305" cy="860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>
              <a:highlight>
                <a:srgbClr val="0000FF"/>
              </a:highlight>
            </a:endParaRPr>
          </a:p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3200">
                <a:solidFill>
                  <a:schemeClr val="bg1"/>
                </a:solidFill>
                <a:highlight>
                  <a:srgbClr val="0000FF"/>
                </a:highlight>
              </a:rPr>
              <a:t>• 病毒 → W/O/W 或 O/W/微乳</a:t>
            </a:r>
            <a:endParaRPr sz="320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4471669"/>
            <a:ext cx="6566535" cy="860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>
              <a:highlight>
                <a:srgbClr val="0000FF"/>
              </a:highlight>
            </a:endParaRPr>
          </a:p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3200">
                <a:solidFill>
                  <a:schemeClr val="bg1"/>
                </a:solidFill>
                <a:highlight>
                  <a:srgbClr val="0000FF"/>
                </a:highlight>
              </a:rPr>
              <a:t>• 支原体 → 微乳 ± 皂苷 或 W/O/W</a:t>
            </a:r>
            <a:endParaRPr sz="320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203189"/>
            <a:ext cx="10421620" cy="860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>
              <a:highlight>
                <a:srgbClr val="0000FF"/>
              </a:highlight>
            </a:endParaRPr>
          </a:p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3200">
                <a:solidFill>
                  <a:schemeClr val="bg1"/>
                </a:solidFill>
                <a:highlight>
                  <a:srgbClr val="0000FF"/>
                </a:highlight>
              </a:rPr>
              <a:t>• 细菌/类毒素 → 聚丙烯酰胺胶乳、W/O 或 O/W + 皂苷</a:t>
            </a:r>
            <a:endParaRPr sz="320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6117590"/>
            <a:ext cx="45720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>
              <a:highlight>
                <a:srgbClr val="0000FF"/>
              </a:highlight>
            </a:endParaRPr>
          </a:p>
          <a:p>
            <a:pPr algn="ctr">
              <a:defRPr sz="1000">
                <a:latin typeface="微软雅黑" panose="020B0503020204020204" charset="-122"/>
              </a:defRPr>
            </a:pPr>
            <a:r>
              <a:rPr>
                <a:highlight>
                  <a:srgbClr val="0000FF"/>
                </a:highlight>
              </a:rPr>
              <a:t>© 2025 SDA BIO 版权所有</a:t>
            </a:r>
            <a:endParaRPr>
              <a:highlight>
                <a:srgbClr val="0000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409700" y="191135"/>
            <a:ext cx="9370060" cy="11068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3600" b="1">
                <a:solidFill>
                  <a:srgbClr val="CC0000"/>
                </a:solidFill>
                <a:latin typeface="微软雅黑" panose="020B0503020204020204" charset="-122"/>
              </a:defRPr>
            </a:pPr>
            <a:r>
              <a:rPr sz="4800">
                <a:solidFill>
                  <a:srgbClr val="FFFF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病原 × 动物 × 佐剂：最佳组合</a:t>
            </a:r>
            <a:endParaRPr sz="4800">
              <a:solidFill>
                <a:srgbClr val="FFFF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828800"/>
            <a:ext cx="6785610" cy="1198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3600" b="1">
              <a:solidFill>
                <a:schemeClr val="bg1"/>
              </a:solidFill>
              <a:highlight>
                <a:srgbClr val="800080"/>
              </a:highligh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3600" b="1">
                <a:solidFill>
                  <a:schemeClr val="bg1"/>
                </a:solidFill>
                <a:highlight>
                  <a:srgbClr val="800080"/>
                </a:highligh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• 口蹄疫 → W/O/W（SDA 20</a:t>
            </a:r>
            <a:r>
              <a:rPr lang="en-US" sz="3600" b="1">
                <a:solidFill>
                  <a:schemeClr val="bg1"/>
                </a:solidFill>
                <a:highlight>
                  <a:srgbClr val="800080"/>
                </a:highligh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33</a:t>
            </a:r>
            <a:r>
              <a:rPr sz="3600" b="1">
                <a:solidFill>
                  <a:schemeClr val="bg1"/>
                </a:solidFill>
                <a:highlight>
                  <a:srgbClr val="800080"/>
                </a:highligh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）</a:t>
            </a:r>
            <a:endParaRPr sz="3600" b="1">
              <a:solidFill>
                <a:schemeClr val="bg1"/>
              </a:solidFill>
              <a:highlight>
                <a:srgbClr val="800080"/>
              </a:highligh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338705"/>
            <a:ext cx="8852535" cy="1420495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endParaRPr sz="3600" b="1">
              <a:solidFill>
                <a:schemeClr val="bg1"/>
              </a:solidFill>
              <a:highlight>
                <a:srgbClr val="800080"/>
              </a:highligh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3600" b="1">
                <a:solidFill>
                  <a:schemeClr val="bg1"/>
                </a:solidFill>
                <a:highlight>
                  <a:srgbClr val="800080"/>
                </a:highligh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• 禽流感、新城疫 → W/O（SDA 70P/</a:t>
            </a:r>
            <a:r>
              <a:rPr lang="en-US" sz="3600" b="1">
                <a:solidFill>
                  <a:schemeClr val="bg1"/>
                </a:solidFill>
                <a:highlight>
                  <a:srgbClr val="800080"/>
                </a:highligh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50P</a:t>
            </a:r>
            <a:r>
              <a:rPr sz="3600" b="1">
                <a:solidFill>
                  <a:schemeClr val="bg1"/>
                </a:solidFill>
                <a:highlight>
                  <a:srgbClr val="800080"/>
                </a:highligh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）</a:t>
            </a:r>
            <a:endParaRPr sz="3600" b="1">
              <a:solidFill>
                <a:schemeClr val="bg1"/>
              </a:solidFill>
              <a:highlight>
                <a:srgbClr val="800080"/>
              </a:highligh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291839"/>
            <a:ext cx="10006965" cy="1198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3600" b="1">
              <a:solidFill>
                <a:schemeClr val="bg1"/>
              </a:solidFill>
              <a:highlight>
                <a:srgbClr val="800080"/>
              </a:highligh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3600" b="1">
                <a:solidFill>
                  <a:schemeClr val="bg1"/>
                </a:solidFill>
                <a:highlight>
                  <a:srgbClr val="800080"/>
                </a:highligh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• 猪流感、PCV2 → 微乳/O/W（SDA 4580/6050）</a:t>
            </a:r>
            <a:endParaRPr sz="3600" b="1">
              <a:solidFill>
                <a:schemeClr val="bg1"/>
              </a:solidFill>
              <a:highlight>
                <a:srgbClr val="800080"/>
              </a:highligh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4023359"/>
            <a:ext cx="8856345" cy="1198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3600" b="1">
              <a:solidFill>
                <a:schemeClr val="bg1"/>
              </a:solidFill>
              <a:highlight>
                <a:srgbClr val="800080"/>
              </a:highligh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3600" b="1">
                <a:solidFill>
                  <a:schemeClr val="bg1"/>
                </a:solidFill>
                <a:highlight>
                  <a:srgbClr val="800080"/>
                </a:highligh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• PRRS、M.hyo → 微乳 ± 皂苷 或 W/O/W</a:t>
            </a:r>
            <a:endParaRPr sz="3600" b="1">
              <a:solidFill>
                <a:schemeClr val="bg1"/>
              </a:solidFill>
              <a:highlight>
                <a:srgbClr val="800080"/>
              </a:highligh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4754879"/>
            <a:ext cx="7469505" cy="1198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3600" b="1">
              <a:solidFill>
                <a:schemeClr val="bg1"/>
              </a:solidFill>
              <a:highlight>
                <a:srgbClr val="800080"/>
              </a:highligh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3600" b="1">
                <a:solidFill>
                  <a:schemeClr val="bg1"/>
                </a:solidFill>
                <a:highlight>
                  <a:srgbClr val="800080"/>
                </a:highligh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• 宠物亚单位 → 微乳（SDA 7749）</a:t>
            </a:r>
            <a:endParaRPr sz="3600" b="1">
              <a:solidFill>
                <a:schemeClr val="bg1"/>
              </a:solidFill>
              <a:highlight>
                <a:srgbClr val="800080"/>
              </a:highligh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529080" y="139065"/>
            <a:ext cx="8620125" cy="11068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3600" b="1">
                <a:solidFill>
                  <a:srgbClr val="CC0000"/>
                </a:solidFill>
                <a:latin typeface="微软雅黑" panose="020B0503020204020204" charset="-122"/>
              </a:defRPr>
            </a:pPr>
            <a:r>
              <a:rPr sz="4800"/>
              <a:t>为什么这类佐剂适配这类疫苗</a:t>
            </a:r>
            <a:endParaRPr sz="4800"/>
          </a:p>
        </p:txBody>
      </p:sp>
      <p:sp>
        <p:nvSpPr>
          <p:cNvPr id="3" name="TextBox 2"/>
          <p:cNvSpPr txBox="1"/>
          <p:nvPr/>
        </p:nvSpPr>
        <p:spPr>
          <a:xfrm>
            <a:off x="1371600" y="1547495"/>
            <a:ext cx="4650740" cy="1076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3200">
              <a:solidFill>
                <a:srgbClr val="7030A0"/>
              </a:solidFill>
              <a:highlight>
                <a:srgbClr val="FFFF00"/>
              </a:highlight>
            </a:endParaRPr>
          </a:p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3200">
                <a:solidFill>
                  <a:srgbClr val="7030A0"/>
                </a:solidFill>
                <a:highlight>
                  <a:srgbClr val="FFFF00"/>
                </a:highlight>
              </a:rPr>
              <a:t>• W/O：缓释与炎症募集</a:t>
            </a:r>
            <a:endParaRPr sz="320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279015"/>
            <a:ext cx="8082280" cy="1076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3200">
              <a:solidFill>
                <a:srgbClr val="7030A0"/>
              </a:solidFill>
              <a:highlight>
                <a:srgbClr val="FFFF00"/>
              </a:highlight>
            </a:endParaRPr>
          </a:p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3200">
                <a:solidFill>
                  <a:srgbClr val="7030A0"/>
                </a:solidFill>
                <a:highlight>
                  <a:srgbClr val="FFFF00"/>
                </a:highlight>
              </a:rPr>
              <a:t>• W/O/W：两级缓释，兼顾高滴度与持久性</a:t>
            </a:r>
            <a:endParaRPr sz="320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010534"/>
            <a:ext cx="4650740" cy="1076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3200">
              <a:solidFill>
                <a:srgbClr val="7030A0"/>
              </a:solidFill>
              <a:highlight>
                <a:srgbClr val="FFFF00"/>
              </a:highlight>
            </a:endParaRPr>
          </a:p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3200">
                <a:solidFill>
                  <a:srgbClr val="7030A0"/>
                </a:solidFill>
                <a:highlight>
                  <a:srgbClr val="FFFF00"/>
                </a:highlight>
              </a:rPr>
              <a:t>• O/W：低反应、抗体高</a:t>
            </a:r>
            <a:endParaRPr sz="320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742054"/>
            <a:ext cx="5764530" cy="1076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3200">
              <a:solidFill>
                <a:srgbClr val="7030A0"/>
              </a:solidFill>
              <a:highlight>
                <a:srgbClr val="FFFF00"/>
              </a:highlight>
            </a:endParaRPr>
          </a:p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3200">
                <a:solidFill>
                  <a:srgbClr val="7030A0"/>
                </a:solidFill>
                <a:highlight>
                  <a:srgbClr val="FFFF00"/>
                </a:highlight>
              </a:rPr>
              <a:t>• 微乳：粒径小，促进抗原呈递</a:t>
            </a:r>
            <a:endParaRPr sz="320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4473574"/>
            <a:ext cx="6170930" cy="1076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3200">
              <a:solidFill>
                <a:srgbClr val="7030A0"/>
              </a:solidFill>
              <a:highlight>
                <a:srgbClr val="FFFF00"/>
              </a:highlight>
            </a:endParaRPr>
          </a:p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3200">
                <a:solidFill>
                  <a:srgbClr val="7030A0"/>
                </a:solidFill>
                <a:highlight>
                  <a:srgbClr val="FFFF00"/>
                </a:highlight>
              </a:rPr>
              <a:t>• 凝胶乳：危险信号强、三重加强</a:t>
            </a:r>
            <a:endParaRPr sz="320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6400800"/>
            <a:ext cx="45720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>
              <a:highlight>
                <a:srgbClr val="FFFF00"/>
              </a:highlight>
            </a:endParaRPr>
          </a:p>
          <a:p>
            <a:pPr algn="ctr">
              <a:defRPr sz="1000">
                <a:latin typeface="微软雅黑" panose="020B0503020204020204" charset="-122"/>
              </a:defRPr>
            </a:pPr>
            <a:r>
              <a:rPr>
                <a:highlight>
                  <a:srgbClr val="FFFF00"/>
                </a:highlight>
              </a:rPr>
              <a:t>© 2025 SDA BIO 版权所有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555875" y="27305"/>
            <a:ext cx="7082155" cy="1291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3600" b="1">
                <a:solidFill>
                  <a:srgbClr val="CC0000"/>
                </a:solidFill>
                <a:latin typeface="微软雅黑" panose="020B0503020204020204" charset="-122"/>
              </a:defRPr>
            </a:pPr>
            <a:r>
              <a:rPr sz="6000">
                <a:solidFill>
                  <a:schemeClr val="accent1">
                    <a:lumMod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SDA BIO 产品任务位</a:t>
            </a:r>
            <a:endParaRPr sz="6000">
              <a:solidFill>
                <a:schemeClr val="accent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935" y="1828800"/>
            <a:ext cx="9120505" cy="9531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2800">
              <a:solidFill>
                <a:srgbClr val="C00000"/>
              </a:solidFill>
              <a:highlight>
                <a:srgbClr val="C0C0C0"/>
              </a:highlight>
              <a:latin typeface="+mj-ea"/>
              <a:ea typeface="+mj-ea"/>
              <a:cs typeface="+mj-ea"/>
            </a:endParaRPr>
          </a:p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2800">
                <a:solidFill>
                  <a:srgbClr val="C00000"/>
                </a:solidFill>
                <a:highlight>
                  <a:srgbClr val="C0C0C0"/>
                </a:highlight>
                <a:latin typeface="+mj-ea"/>
                <a:ea typeface="+mj-ea"/>
                <a:cs typeface="+mj-ea"/>
              </a:rPr>
              <a:t>• O/W：SDA 28 / 15A；10–20%；100–150 nm；猪/宠物</a:t>
            </a:r>
            <a:endParaRPr sz="2800">
              <a:solidFill>
                <a:srgbClr val="C00000"/>
              </a:solidFill>
              <a:highlight>
                <a:srgbClr val="C0C0C0"/>
              </a:highlight>
              <a:latin typeface="+mj-ea"/>
              <a:ea typeface="+mj-ea"/>
              <a:cs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935" y="2560320"/>
            <a:ext cx="9908540" cy="9531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2800">
              <a:solidFill>
                <a:srgbClr val="C00000"/>
              </a:solidFill>
              <a:highlight>
                <a:srgbClr val="C0C0C0"/>
              </a:highlight>
              <a:latin typeface="+mj-ea"/>
              <a:ea typeface="+mj-ea"/>
              <a:cs typeface="+mj-ea"/>
            </a:endParaRPr>
          </a:p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2800">
                <a:solidFill>
                  <a:srgbClr val="C00000"/>
                </a:solidFill>
                <a:highlight>
                  <a:srgbClr val="C0C0C0"/>
                </a:highlight>
                <a:latin typeface="+mj-ea"/>
                <a:ea typeface="+mj-ea"/>
                <a:cs typeface="+mj-ea"/>
              </a:rPr>
              <a:t>• W/O：SDA 70P / 70B / 50P；50%；200–500 nm；家禽/反刍</a:t>
            </a:r>
            <a:endParaRPr sz="2800">
              <a:solidFill>
                <a:srgbClr val="C00000"/>
              </a:solidFill>
              <a:highlight>
                <a:srgbClr val="C0C0C0"/>
              </a:highlight>
              <a:latin typeface="+mj-ea"/>
              <a:ea typeface="+mj-ea"/>
              <a:cs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935" y="3291839"/>
            <a:ext cx="8130540" cy="9531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2800">
              <a:solidFill>
                <a:srgbClr val="C00000"/>
              </a:solidFill>
              <a:highlight>
                <a:srgbClr val="C0C0C0"/>
              </a:highlight>
              <a:latin typeface="+mj-ea"/>
              <a:ea typeface="+mj-ea"/>
              <a:cs typeface="+mj-ea"/>
            </a:endParaRPr>
          </a:p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2800">
                <a:solidFill>
                  <a:srgbClr val="C00000"/>
                </a:solidFill>
                <a:highlight>
                  <a:srgbClr val="C0C0C0"/>
                </a:highlight>
                <a:latin typeface="+mj-ea"/>
                <a:ea typeface="+mj-ea"/>
                <a:cs typeface="+mj-ea"/>
              </a:rPr>
              <a:t>• W/O/W：SDA 206 / 201；50%；100–500 nm；FMD</a:t>
            </a:r>
            <a:endParaRPr sz="2800">
              <a:solidFill>
                <a:srgbClr val="C00000"/>
              </a:solidFill>
              <a:highlight>
                <a:srgbClr val="C0C0C0"/>
              </a:highlight>
              <a:latin typeface="+mj-ea"/>
              <a:ea typeface="+mj-ea"/>
              <a:cs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935" y="4023359"/>
            <a:ext cx="10619740" cy="9531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2800">
              <a:solidFill>
                <a:srgbClr val="C00000"/>
              </a:solidFill>
              <a:highlight>
                <a:srgbClr val="C0C0C0"/>
              </a:highlight>
              <a:latin typeface="+mj-ea"/>
              <a:ea typeface="+mj-ea"/>
              <a:cs typeface="+mj-ea"/>
            </a:endParaRPr>
          </a:p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2800">
                <a:solidFill>
                  <a:srgbClr val="C00000"/>
                </a:solidFill>
                <a:highlight>
                  <a:srgbClr val="C0C0C0"/>
                </a:highlight>
                <a:latin typeface="+mj-ea"/>
                <a:ea typeface="+mj-ea"/>
                <a:cs typeface="+mj-ea"/>
              </a:rPr>
              <a:t>• 微乳：SDA 4580 / 6050 / 7749；10–20%；20–90 nm；猪/宠物</a:t>
            </a:r>
            <a:endParaRPr sz="2800">
              <a:solidFill>
                <a:srgbClr val="C00000"/>
              </a:solidFill>
              <a:highlight>
                <a:srgbClr val="C0C0C0"/>
              </a:highlight>
              <a:latin typeface="+mj-ea"/>
              <a:ea typeface="+mj-ea"/>
              <a:cs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935" y="4754879"/>
            <a:ext cx="7952740" cy="9531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2800">
              <a:solidFill>
                <a:srgbClr val="C00000"/>
              </a:solidFill>
              <a:highlight>
                <a:srgbClr val="C0C0C0"/>
              </a:highlight>
              <a:latin typeface="+mj-ea"/>
              <a:ea typeface="+mj-ea"/>
              <a:cs typeface="+mj-ea"/>
            </a:endParaRPr>
          </a:p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2800">
                <a:solidFill>
                  <a:srgbClr val="C00000"/>
                </a:solidFill>
                <a:highlight>
                  <a:srgbClr val="C0C0C0"/>
                </a:highlight>
                <a:latin typeface="+mj-ea"/>
                <a:ea typeface="+mj-ea"/>
                <a:cs typeface="+mj-ea"/>
              </a:rPr>
              <a:t>• 凝胶乳：SDA 701；10–20%；250 nm；强效免疫</a:t>
            </a:r>
            <a:endParaRPr sz="2800">
              <a:solidFill>
                <a:srgbClr val="C00000"/>
              </a:solidFill>
              <a:highlight>
                <a:srgbClr val="C0C0C0"/>
              </a:highlight>
              <a:latin typeface="+mj-ea"/>
              <a:ea typeface="+mj-ea"/>
              <a:cs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6400800"/>
            <a:ext cx="45720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>
              <a:highlight>
                <a:srgbClr val="C0C0C0"/>
              </a:highlight>
            </a:endParaRPr>
          </a:p>
          <a:p>
            <a:pPr algn="ctr">
              <a:defRPr sz="1000">
                <a:latin typeface="微软雅黑" panose="020B0503020204020204" charset="-122"/>
              </a:defRPr>
            </a:pPr>
            <a:r>
              <a:rPr>
                <a:highlight>
                  <a:srgbClr val="C0C0C0"/>
                </a:highlight>
              </a:rPr>
              <a:t>© 2025 SDA BIO 版权所有</a:t>
            </a:r>
            <a:endParaRPr>
              <a:highlight>
                <a:srgbClr val="C0C0C0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617595" y="139065"/>
            <a:ext cx="4364355" cy="1383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>
              <a:solidFill>
                <a:schemeClr val="bg1"/>
              </a:solidFill>
            </a:endParaRPr>
          </a:p>
          <a:p>
            <a:pPr algn="ctr">
              <a:defRPr sz="3600" b="1">
                <a:solidFill>
                  <a:srgbClr val="CC0000"/>
                </a:solidFill>
                <a:latin typeface="微软雅黑" panose="020B0503020204020204" charset="-122"/>
              </a:defRPr>
            </a:pPr>
            <a:r>
              <a:rPr sz="6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案例展示</a:t>
            </a:r>
            <a:endParaRPr sz="66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2495" y="1448435"/>
            <a:ext cx="9798050" cy="1198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3600">
              <a:solidFill>
                <a:srgbClr val="FFFF00"/>
              </a:solidFill>
              <a:highlight>
                <a:srgbClr val="FF0000"/>
              </a:highlight>
            </a:endParaRPr>
          </a:p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3600">
                <a:solidFill>
                  <a:srgbClr val="FFFF00"/>
                </a:solidFill>
                <a:highlight>
                  <a:srgbClr val="FF0000"/>
                </a:highlight>
              </a:rPr>
              <a:t>• FMD（三价）→ SDA 20</a:t>
            </a:r>
            <a:r>
              <a:rPr lang="en-US" sz="3600">
                <a:solidFill>
                  <a:srgbClr val="FFFF00"/>
                </a:solidFill>
                <a:highlight>
                  <a:srgbClr val="FF0000"/>
                </a:highlight>
              </a:rPr>
              <a:t>33</a:t>
            </a:r>
            <a:r>
              <a:rPr sz="3600">
                <a:solidFill>
                  <a:srgbClr val="FFFF00"/>
                </a:solidFill>
                <a:highlight>
                  <a:srgbClr val="FF0000"/>
                </a:highlight>
              </a:rPr>
              <a:t> W/O/W（50%）</a:t>
            </a:r>
            <a:endParaRPr sz="360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2495" y="2179955"/>
            <a:ext cx="9872980" cy="1198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3600">
              <a:solidFill>
                <a:srgbClr val="FFFF00"/>
              </a:solidFill>
              <a:highlight>
                <a:srgbClr val="FF0000"/>
              </a:highlight>
            </a:endParaRPr>
          </a:p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3600">
                <a:solidFill>
                  <a:srgbClr val="FFFF00"/>
                </a:solidFill>
                <a:highlight>
                  <a:srgbClr val="FF0000"/>
                </a:highlight>
              </a:rPr>
              <a:t>• PCV2+M.hyo 二联 → SDA 6050 微乳 + 皂苷</a:t>
            </a:r>
            <a:endParaRPr sz="360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2495" y="2911474"/>
            <a:ext cx="6578600" cy="1198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3600">
              <a:solidFill>
                <a:srgbClr val="FFFF00"/>
              </a:solidFill>
              <a:highlight>
                <a:srgbClr val="FF0000"/>
              </a:highlight>
            </a:endParaRPr>
          </a:p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3600">
                <a:solidFill>
                  <a:srgbClr val="FFFF00"/>
                </a:solidFill>
                <a:highlight>
                  <a:srgbClr val="FF0000"/>
                </a:highlight>
              </a:rPr>
              <a:t>• 禽流感二联 → SDA 70P W/O</a:t>
            </a:r>
            <a:endParaRPr sz="360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2495" y="3642994"/>
            <a:ext cx="5800725" cy="1198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3600">
              <a:solidFill>
                <a:srgbClr val="FFFF00"/>
              </a:solidFill>
              <a:highlight>
                <a:srgbClr val="FF0000"/>
              </a:highlight>
            </a:endParaRPr>
          </a:p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3600">
                <a:solidFill>
                  <a:srgbClr val="FFFF00"/>
                </a:solidFill>
                <a:highlight>
                  <a:srgbClr val="FF0000"/>
                </a:highlight>
              </a:rPr>
              <a:t>• 猫多联 → SDA 7749 微乳</a:t>
            </a:r>
            <a:endParaRPr sz="360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2495" y="4374514"/>
            <a:ext cx="10875645" cy="1198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3600">
              <a:solidFill>
                <a:srgbClr val="FFFF00"/>
              </a:solidFill>
              <a:highlight>
                <a:srgbClr val="FF0000"/>
              </a:highlight>
            </a:endParaRPr>
          </a:p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3600">
                <a:solidFill>
                  <a:srgbClr val="FFFF00"/>
                </a:solidFill>
                <a:highlight>
                  <a:srgbClr val="FF0000"/>
                </a:highlight>
              </a:rPr>
              <a:t>• 牛类毒素 → SDA 50B W/O 或 SDA 28 O/W+皂苷</a:t>
            </a:r>
            <a:endParaRPr sz="360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6400800"/>
            <a:ext cx="45720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000">
                <a:latin typeface="微软雅黑" panose="020B0503020204020204" charset="-122"/>
              </a:defRPr>
            </a:pPr>
            <a:r>
              <a:t>© 2025 SDA BIO 版权所有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513965" y="0"/>
            <a:ext cx="6668770" cy="1291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3600" b="1">
                <a:solidFill>
                  <a:srgbClr val="CC0000"/>
                </a:solidFill>
                <a:latin typeface="微软雅黑" panose="020B0503020204020204" charset="-122"/>
              </a:defRPr>
            </a:pPr>
            <a:r>
              <a:rPr sz="6000">
                <a:solidFill>
                  <a:schemeClr val="tx1"/>
                </a:solidFill>
              </a:rPr>
              <a:t>实施与风控要点</a:t>
            </a:r>
            <a:endParaRPr sz="600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0400" y="1539875"/>
            <a:ext cx="9819005" cy="1383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2800">
              <a:solidFill>
                <a:srgbClr val="7030A0"/>
              </a:solidFill>
            </a:endParaRPr>
          </a:p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2800">
                <a:solidFill>
                  <a:srgbClr val="7030A0"/>
                </a:solidFill>
              </a:rPr>
              <a:t>• 粒径与黏度：O/W 100–150 nm；W/O/W 100–500 nm；</a:t>
            </a:r>
            <a:endParaRPr sz="2800">
              <a:solidFill>
                <a:srgbClr val="7030A0"/>
              </a:solidFill>
            </a:endParaRPr>
          </a:p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2800">
                <a:solidFill>
                  <a:srgbClr val="7030A0"/>
                </a:solidFill>
              </a:rPr>
              <a:t> </a:t>
            </a:r>
            <a:r>
              <a:rPr lang="en-US" sz="2800">
                <a:solidFill>
                  <a:srgbClr val="7030A0"/>
                </a:solidFill>
              </a:rPr>
              <a:t> </a:t>
            </a:r>
            <a:r>
              <a:rPr sz="2800">
                <a:solidFill>
                  <a:srgbClr val="7030A0"/>
                </a:solidFill>
              </a:rPr>
              <a:t>微乳 20–90 nm；10–40 mPa·s</a:t>
            </a:r>
            <a:endParaRPr sz="280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105" y="2619375"/>
            <a:ext cx="8466455" cy="9531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2800">
              <a:solidFill>
                <a:srgbClr val="7030A0"/>
              </a:solidFill>
            </a:endParaRPr>
          </a:p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2800">
                <a:solidFill>
                  <a:srgbClr val="7030A0"/>
                </a:solidFill>
              </a:rPr>
              <a:t>• 多联相容：胶乳 &gt; 微乳 ≈ O/W &gt; W/O/W &gt; W/O</a:t>
            </a:r>
            <a:endParaRPr sz="280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400" y="3369309"/>
            <a:ext cx="5778500" cy="9531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2800">
              <a:solidFill>
                <a:srgbClr val="7030A0"/>
              </a:solidFill>
            </a:endParaRPr>
          </a:p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2800">
                <a:solidFill>
                  <a:srgbClr val="7030A0"/>
                </a:solidFill>
              </a:rPr>
              <a:t>• 稳定性：控制水相比例与表活强度</a:t>
            </a:r>
            <a:endParaRPr sz="280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105" y="4185919"/>
            <a:ext cx="6496685" cy="9531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2800">
              <a:solidFill>
                <a:srgbClr val="7030A0"/>
              </a:solidFill>
            </a:endParaRPr>
          </a:p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2800">
                <a:solidFill>
                  <a:srgbClr val="7030A0"/>
                </a:solidFill>
              </a:rPr>
              <a:t>• 反应性控制：宠物选微乳/O/W + 皂苷</a:t>
            </a:r>
            <a:endParaRPr sz="280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105" y="4984114"/>
            <a:ext cx="5778500" cy="9531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2800">
              <a:solidFill>
                <a:srgbClr val="7030A0"/>
              </a:solidFill>
            </a:endParaRPr>
          </a:p>
          <a:p>
            <a:pPr>
              <a:defRPr sz="2200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sz="2800">
                <a:solidFill>
                  <a:srgbClr val="7030A0"/>
                </a:solidFill>
              </a:rPr>
              <a:t>• 注册策略：采用行业成熟佐剂类型</a:t>
            </a:r>
            <a:endParaRPr sz="280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6400800"/>
            <a:ext cx="45720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000">
                <a:latin typeface="微软雅黑" panose="020B0503020204020204" charset="-122"/>
              </a:defRPr>
            </a:pPr>
            <a:r>
              <a:t>© 2025 SDA BIO 版权所有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6A250077-66F9-4B3D-9B0B-54E8DEA0676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135" y="1868805"/>
            <a:ext cx="2369185" cy="1828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4040" y="3877310"/>
            <a:ext cx="5539105" cy="1938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6000">
              <a:gradFill>
                <a:gsLst>
                  <a:gs pos="51300">
                    <a:srgbClr val="FE5F4A"/>
                  </a:gs>
                  <a:gs pos="0">
                    <a:srgbClr val="DF0303"/>
                  </a:gs>
                  <a:gs pos="100000">
                    <a:srgbClr val="FEA06E"/>
                  </a:gs>
                </a:gsLst>
                <a:lin ang="5400000" scaled="1"/>
                <a:tileRect l="-100000" t="-100000"/>
              </a:gradFill>
              <a:highlight>
                <a:srgbClr val="C0C0C0"/>
              </a:highlight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defRPr sz="4000" b="1">
                <a:solidFill>
                  <a:srgbClr val="003366"/>
                </a:solidFill>
                <a:latin typeface="微软雅黑" panose="020B0503020204020204" charset="-122"/>
              </a:defRPr>
            </a:pPr>
            <a:r>
              <a:rPr lang="zh-CN" altLang="en-US" sz="6000">
                <a:gradFill>
                  <a:gsLst>
                    <a:gs pos="51300">
                      <a:srgbClr val="FE5F4A"/>
                    </a:gs>
                    <a:gs pos="0">
                      <a:srgbClr val="DF0303"/>
                    </a:gs>
                    <a:gs pos="100000">
                      <a:srgbClr val="FEA06E"/>
                    </a:gs>
                  </a:gsLst>
                  <a:lin ang="5400000" scaled="1"/>
                  <a:tileRect l="-100000" t="-100000"/>
                </a:gradFill>
                <a:highlight>
                  <a:srgbClr val="C0C0C0"/>
                </a:highlight>
                <a:latin typeface="楷体" panose="02010609060101010101" charset="-122"/>
                <a:ea typeface="楷体" panose="02010609060101010101" charset="-122"/>
              </a:rPr>
              <a:t>赛德奥医药科技</a:t>
            </a:r>
            <a:endParaRPr lang="zh-CN" altLang="en-US" sz="6000">
              <a:gradFill>
                <a:gsLst>
                  <a:gs pos="51300">
                    <a:srgbClr val="FE5F4A"/>
                  </a:gs>
                  <a:gs pos="0">
                    <a:srgbClr val="DF0303"/>
                  </a:gs>
                  <a:gs pos="100000">
                    <a:srgbClr val="FEA06E"/>
                  </a:gs>
                </a:gsLst>
                <a:lin ang="5400000" scaled="1"/>
                <a:tileRect l="-100000" t="-100000"/>
              </a:gradFill>
              <a:highlight>
                <a:srgbClr val="C0C0C0"/>
              </a:highligh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6400800"/>
            <a:ext cx="45720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000">
                <a:latin typeface="微软雅黑" panose="020B0503020204020204" charset="-122"/>
              </a:defRPr>
            </a:pPr>
            <a:r>
              <a:t>© 2025 SDA BIO 版权所有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1248</Words>
  <Application>WPS 演示</Application>
  <PresentationFormat>On-screen Show (4:3)</PresentationFormat>
  <Paragraphs>106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Arial</vt:lpstr>
      <vt:lpstr>微软雅黑</vt:lpstr>
      <vt:lpstr>仿宋</vt:lpstr>
      <vt:lpstr>楷体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张少英</cp:lastModifiedBy>
  <cp:revision>9</cp:revision>
  <dcterms:created xsi:type="dcterms:W3CDTF">2013-01-27T09:14:00Z</dcterms:created>
  <dcterms:modified xsi:type="dcterms:W3CDTF">2025-12-08T22:37:42Z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34C4FEE6B6574AF0BCDCD6A25BB8381E_13</vt:lpwstr>
  </property>
  <property fmtid="{D5CDD505-2E9C-101B-9397-08002B2CF9AE}" pid="3" name="KSOProductBuildVer">
    <vt:lpwstr>2052-12.1.0.24034</vt:lpwstr>
  </property>
</Properties>
</file>